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9D7AF-B9AA-4033-9267-8B10E57C5083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10EB7-2D36-4A27-BEEE-9E8C0ACB89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46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4DD9-72FF-4CF4-8071-FC0C84D09CC2}" type="datetimeFigureOut">
              <a:rPr lang="it-IT" smtClean="0"/>
              <a:pPr/>
              <a:t>20/01/2017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C5AF-39FD-4481-9656-B459336BC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lysrl@legalmail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936104"/>
          </a:xfrm>
        </p:spPr>
        <p:txBody>
          <a:bodyPr>
            <a:normAutofit fontScale="92500" lnSpcReduction="20000"/>
          </a:bodyPr>
          <a:lstStyle/>
          <a:p>
            <a:r>
              <a:rPr lang="it-IT" sz="1200" b="1" dirty="0" smtClean="0">
                <a:solidFill>
                  <a:srgbClr val="00B0F0"/>
                </a:solidFill>
              </a:rPr>
              <a:t>Sede Legale  </a:t>
            </a:r>
            <a:r>
              <a:rPr lang="it-IT" sz="1200" b="1" dirty="0" smtClean="0">
                <a:solidFill>
                  <a:schemeClr val="tx1"/>
                </a:solidFill>
              </a:rPr>
              <a:t>Via Nazionale 132/C 25040 </a:t>
            </a:r>
            <a:r>
              <a:rPr lang="it-IT" sz="1200" b="1" dirty="0" err="1" smtClean="0">
                <a:solidFill>
                  <a:schemeClr val="tx1"/>
                </a:solidFill>
              </a:rPr>
              <a:t>Malonno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Bs</a:t>
            </a:r>
            <a:r>
              <a:rPr lang="it-IT" sz="12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sz="1200" b="1" dirty="0" smtClean="0">
                <a:solidFill>
                  <a:schemeClr val="tx1"/>
                </a:solidFill>
                <a:hlinkClick r:id="rId2"/>
              </a:rPr>
              <a:t>inflysrl@legalmail.it</a:t>
            </a:r>
            <a:endParaRPr lang="it-IT" sz="1200" b="1" dirty="0" smtClean="0">
              <a:solidFill>
                <a:schemeClr val="tx1"/>
              </a:solidFill>
            </a:endParaRPr>
          </a:p>
          <a:p>
            <a:endParaRPr lang="it-IT" sz="1200" b="1" dirty="0" smtClean="0">
              <a:solidFill>
                <a:schemeClr val="tx1"/>
              </a:solidFill>
            </a:endParaRPr>
          </a:p>
          <a:p>
            <a:r>
              <a:rPr lang="it-IT" sz="1200" b="1" dirty="0" smtClean="0">
                <a:solidFill>
                  <a:srgbClr val="00B0F0"/>
                </a:solidFill>
              </a:rPr>
              <a:t>Unità Operativa  </a:t>
            </a:r>
            <a:r>
              <a:rPr lang="it-IT" sz="1200" b="1" dirty="0" smtClean="0">
                <a:solidFill>
                  <a:schemeClr val="tx1"/>
                </a:solidFill>
              </a:rPr>
              <a:t>Via S. </a:t>
            </a:r>
            <a:r>
              <a:rPr lang="it-IT" sz="1200" b="1" dirty="0" err="1" smtClean="0">
                <a:solidFill>
                  <a:schemeClr val="tx1"/>
                </a:solidFill>
              </a:rPr>
              <a:t>Donnino</a:t>
            </a:r>
            <a:r>
              <a:rPr lang="it-IT" sz="1200" b="1" dirty="0" smtClean="0">
                <a:solidFill>
                  <a:schemeClr val="tx1"/>
                </a:solidFill>
              </a:rPr>
              <a:t> 6 25050 </a:t>
            </a:r>
            <a:r>
              <a:rPr lang="it-IT" sz="1200" b="1" dirty="0" err="1" smtClean="0">
                <a:solidFill>
                  <a:schemeClr val="tx1"/>
                </a:solidFill>
              </a:rPr>
              <a:t>Sellero</a:t>
            </a:r>
            <a:r>
              <a:rPr lang="it-IT" sz="1200" b="1" dirty="0" smtClean="0">
                <a:solidFill>
                  <a:schemeClr val="tx1"/>
                </a:solidFill>
              </a:rPr>
              <a:t> (</a:t>
            </a:r>
            <a:r>
              <a:rPr lang="it-IT" sz="1200" b="1" dirty="0" err="1" smtClean="0">
                <a:solidFill>
                  <a:schemeClr val="tx1"/>
                </a:solidFill>
              </a:rPr>
              <a:t>Bs</a:t>
            </a:r>
            <a:r>
              <a:rPr lang="it-IT" sz="12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Tel. 0364/657344 Fax.0364/1950404 E-mail: infly.srl@libero.it</a:t>
            </a:r>
            <a:endParaRPr lang="it-IT" sz="1200" b="1" dirty="0" smtClean="0">
              <a:solidFill>
                <a:srgbClr val="00B0F0"/>
              </a:solidFill>
            </a:endParaRPr>
          </a:p>
          <a:p>
            <a:endParaRPr lang="it-IT" sz="1200" b="1" dirty="0">
              <a:solidFill>
                <a:srgbClr val="00B0F0"/>
              </a:solidFill>
            </a:endParaRPr>
          </a:p>
        </p:txBody>
      </p:sp>
      <p:pic>
        <p:nvPicPr>
          <p:cNvPr id="4" name="Immagine 3" descr="logo in-f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804" y="2060848"/>
            <a:ext cx="810039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ogo in-fl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6065912"/>
            <a:ext cx="3744416" cy="792088"/>
          </a:xfrm>
        </p:spPr>
      </p:pic>
      <p:sp>
        <p:nvSpPr>
          <p:cNvPr id="5" name="Rettangolo 4"/>
          <p:cNvSpPr/>
          <p:nvPr/>
        </p:nvSpPr>
        <p:spPr>
          <a:xfrm>
            <a:off x="2896248" y="188640"/>
            <a:ext cx="33361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Chi siamo</a:t>
            </a:r>
          </a:p>
          <a:p>
            <a:pPr algn="ctr"/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1556792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IN-FLY srl nasce nel maggio 2014 come affitto del ramo d’azienda di </a:t>
            </a:r>
            <a:r>
              <a:rPr lang="it-IT" sz="1600" dirty="0" err="1"/>
              <a:t>Korall</a:t>
            </a:r>
            <a:r>
              <a:rPr lang="it-IT" sz="1600" dirty="0"/>
              <a:t> srl – </a:t>
            </a:r>
            <a:r>
              <a:rPr lang="it-IT" sz="1600" dirty="0" err="1"/>
              <a:t>I.M.M.C.</a:t>
            </a:r>
            <a:r>
              <a:rPr lang="it-IT" sz="1600" dirty="0"/>
              <a:t> </a:t>
            </a:r>
            <a:r>
              <a:rPr lang="it-IT" sz="1600" dirty="0" err="1" smtClean="0"/>
              <a:t>Snc</a:t>
            </a:r>
            <a:r>
              <a:rPr lang="it-IT" sz="1600" dirty="0" smtClean="0"/>
              <a:t>. L’affitto </a:t>
            </a:r>
            <a:r>
              <a:rPr lang="it-IT" sz="1600" dirty="0"/>
              <a:t>comprende il passaggio dei dipendenti con trentennale esperienza (IMMC) e di tutti i macchinari </a:t>
            </a:r>
            <a:r>
              <a:rPr lang="it-IT" sz="1600" dirty="0" smtClean="0"/>
              <a:t>di seguito </a:t>
            </a:r>
            <a:r>
              <a:rPr lang="it-IT" sz="1600" dirty="0"/>
              <a:t>elencati.</a:t>
            </a:r>
          </a:p>
          <a:p>
            <a:r>
              <a:rPr lang="it-IT" sz="1600" dirty="0"/>
              <a:t>Dopo una profonda ristrutturazione e riorganizzazione aziendale, nel corso dell’anno IN-FLY </a:t>
            </a:r>
            <a:r>
              <a:rPr lang="it-IT" sz="1600" dirty="0" smtClean="0"/>
              <a:t>Srl acquista </a:t>
            </a:r>
            <a:r>
              <a:rPr lang="it-IT" sz="1600" dirty="0"/>
              <a:t>i macchinari ed il ramo d’azienda consentendole di essere ad oggi perfettamente autonoma.</a:t>
            </a:r>
          </a:p>
          <a:p>
            <a:r>
              <a:rPr lang="it-IT" sz="1600" dirty="0"/>
              <a:t>La nostra azienda, in questo momento, si rivolge </a:t>
            </a:r>
            <a:r>
              <a:rPr lang="it-IT" sz="1600" b="1" i="1" dirty="0"/>
              <a:t>esclusivamente al settore aeronautico ed </a:t>
            </a:r>
            <a:r>
              <a:rPr lang="it-IT" sz="1600" b="1" i="1" dirty="0" smtClean="0"/>
              <a:t>è </a:t>
            </a:r>
            <a:r>
              <a:rPr lang="it-IT" sz="1600" dirty="0" smtClean="0"/>
              <a:t>specializzata </a:t>
            </a:r>
            <a:r>
              <a:rPr lang="it-IT" sz="1600" dirty="0"/>
              <a:t>nella costruzione di varie parti e </a:t>
            </a:r>
            <a:r>
              <a:rPr lang="it-IT" sz="1600" dirty="0" err="1"/>
              <a:t>assiemi</a:t>
            </a:r>
            <a:r>
              <a:rPr lang="it-IT" sz="1600" dirty="0"/>
              <a:t> meccanici destinati all’aeronautica su specifica </a:t>
            </a:r>
            <a:r>
              <a:rPr lang="it-IT" sz="1600" dirty="0" smtClean="0"/>
              <a:t>cliente, tramite </a:t>
            </a:r>
            <a:r>
              <a:rPr lang="it-IT" sz="1600" dirty="0"/>
              <a:t>lavorazione meccanica a CN.</a:t>
            </a:r>
          </a:p>
          <a:p>
            <a:r>
              <a:rPr lang="it-IT" sz="1600" dirty="0"/>
              <a:t>Ad esempio siamo storicamente (IMMC) produttori di pistoni, bussole, corpi valvola, valvole, </a:t>
            </a:r>
            <a:r>
              <a:rPr lang="it-IT" sz="1600" dirty="0" err="1" smtClean="0"/>
              <a:t>guidamolla</a:t>
            </a:r>
            <a:r>
              <a:rPr lang="it-IT" sz="1600" dirty="0" smtClean="0"/>
              <a:t>, </a:t>
            </a:r>
            <a:r>
              <a:rPr lang="it-IT" sz="1600" dirty="0"/>
              <a:t>nipplo, astine raccordi viteria a disegno e su specifica cliente e comunque in grado di </a:t>
            </a:r>
            <a:r>
              <a:rPr lang="it-IT" sz="1600" dirty="0" smtClean="0"/>
              <a:t>costruire qualunque </a:t>
            </a:r>
            <a:r>
              <a:rPr lang="it-IT" sz="1600" dirty="0"/>
              <a:t>particolare a disegno.</a:t>
            </a:r>
          </a:p>
          <a:p>
            <a:r>
              <a:rPr lang="it-IT" sz="1600" dirty="0"/>
              <a:t>La qualità del prodotto finito è garantita e certificata dalla filiera dei nostri fornitori di, </a:t>
            </a:r>
            <a:r>
              <a:rPr lang="it-IT" sz="1600" dirty="0" smtClean="0"/>
              <a:t>materiali (alluminio</a:t>
            </a:r>
            <a:r>
              <a:rPr lang="it-IT" sz="1600" dirty="0"/>
              <a:t>, acciai, bronzo, titanio), trattamenti (galvanici, termici, ecc.), processi (rullatura, </a:t>
            </a:r>
            <a:r>
              <a:rPr lang="it-IT" sz="1600" dirty="0" smtClean="0"/>
              <a:t>rettifica, ricalcatura</a:t>
            </a:r>
            <a:r>
              <a:rPr lang="it-IT" sz="1600" dirty="0"/>
              <a:t>, ecc.), controlli non distruttivi (CND, liquidi penetranti, controlli metallografici, ecc.).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ogo in-f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065912"/>
            <a:ext cx="3744416" cy="792088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5536" y="3789040"/>
            <a:ext cx="8229600" cy="21168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Il </a:t>
            </a:r>
            <a:r>
              <a:rPr lang="it-IT" sz="1600" dirty="0"/>
              <a:t>nostro punto di forza è dato dalle nostre dimensioni ridotte che ci permettono flessibilità e </a:t>
            </a:r>
            <a:r>
              <a:rPr lang="it-IT" sz="1600" dirty="0" smtClean="0"/>
              <a:t>capacità di </a:t>
            </a:r>
            <a:r>
              <a:rPr lang="it-IT" sz="1600" dirty="0"/>
              <a:t>adattamento alle esigenze dei nostri clienti, mediante la gestione per lotti che possono variare da 5 a 50 </a:t>
            </a:r>
            <a:r>
              <a:rPr lang="it-IT" sz="1600" dirty="0" smtClean="0"/>
              <a:t>– da </a:t>
            </a:r>
            <a:r>
              <a:rPr lang="it-IT" sz="1600" dirty="0"/>
              <a:t>50 a 100 e lotti oltre i 100 pezzi mantenendo invariata la qualità del prodotto e garantendo un </a:t>
            </a:r>
            <a:r>
              <a:rPr lang="it-IT" sz="1600" dirty="0" smtClean="0"/>
              <a:t>costo concorrenziale</a:t>
            </a:r>
            <a:r>
              <a:rPr lang="it-IT" sz="1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Essendo </a:t>
            </a:r>
            <a:r>
              <a:rPr lang="it-IT" sz="1600" dirty="0"/>
              <a:t>specializzati nel solo settore aeronautico le nostre energie, </a:t>
            </a:r>
            <a:r>
              <a:rPr lang="it-IT" sz="1600" dirty="0" smtClean="0"/>
              <a:t>sviluppo e capacità sono concentrate </a:t>
            </a:r>
            <a:r>
              <a:rPr lang="it-IT" sz="1600" dirty="0"/>
              <a:t>sulla qualità del prodotto, sui tempi di consegna e sul miglioramento continuo.</a:t>
            </a:r>
          </a:p>
        </p:txBody>
      </p:sp>
      <p:pic>
        <p:nvPicPr>
          <p:cNvPr id="7" name="Immagine 6" descr="t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76672"/>
            <a:ext cx="705678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it-IT" dirty="0"/>
          </a:p>
        </p:txBody>
      </p:sp>
      <p:pic>
        <p:nvPicPr>
          <p:cNvPr id="4" name="Segnaposto contenuto 3" descr="dn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636912"/>
            <a:ext cx="2171700" cy="2105025"/>
          </a:xfrm>
        </p:spPr>
      </p:pic>
      <p:pic>
        <p:nvPicPr>
          <p:cNvPr id="5" name="Segnaposto contenuto 3" descr="logo in-f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6065912"/>
            <a:ext cx="3744416" cy="7920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9552" y="3284984"/>
            <a:ext cx="5544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IN-FLY è azienda certificata Uni EN Iso 9001/08 – 9100/2009, </a:t>
            </a:r>
            <a:r>
              <a:rPr lang="it-IT" sz="2000" b="1" dirty="0"/>
              <a:t>certificato</a:t>
            </a:r>
            <a:r>
              <a:rPr lang="it-IT" b="1" dirty="0"/>
              <a:t> n. 106858-2011-AQITA-</a:t>
            </a:r>
          </a:p>
          <a:p>
            <a:r>
              <a:rPr lang="it-IT" b="1" dirty="0"/>
              <a:t>ACCREDIA con validità al 21/11/2017, rilasciato da DNV-GL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763688" y="188640"/>
            <a:ext cx="55409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Sistema </a:t>
            </a:r>
            <a:r>
              <a:rPr lang="it-IT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Qualita’</a:t>
            </a:r>
            <a:endParaRPr lang="it-IT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certificato</a:t>
            </a:r>
          </a:p>
          <a:p>
            <a:pPr algn="ctr"/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it-IT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Autofit/>
          </a:bodyPr>
          <a:lstStyle/>
          <a:p>
            <a:r>
              <a:rPr lang="it-IT" sz="1600" dirty="0"/>
              <a:t>Tornio orizzontale Automatico NAKAMURA-TOME TW-8, dotato di contro mandrino, torrette</a:t>
            </a:r>
          </a:p>
          <a:p>
            <a:pPr>
              <a:buNone/>
            </a:pPr>
            <a:r>
              <a:rPr lang="it-IT" sz="1600" dirty="0"/>
              <a:t>motorizzate e assi X,Z,C; installato carica barre LNS mini-sprint. Controllo </a:t>
            </a:r>
            <a:r>
              <a:rPr lang="it-IT" sz="1600" dirty="0" smtClean="0"/>
              <a:t>FANUC</a:t>
            </a:r>
          </a:p>
          <a:p>
            <a:pPr>
              <a:buNone/>
            </a:pPr>
            <a:endParaRPr lang="it-IT" sz="1600" dirty="0"/>
          </a:p>
          <a:p>
            <a:r>
              <a:rPr lang="it-IT" sz="1600" dirty="0"/>
              <a:t>Tornio orizzontale Automatico NAKAMURA-TOME WT-150, dotato di contro mandrino, torrette</a:t>
            </a:r>
          </a:p>
          <a:p>
            <a:pPr>
              <a:buNone/>
            </a:pPr>
            <a:r>
              <a:rPr lang="it-IT" sz="1600" dirty="0"/>
              <a:t>motorizzate e assi X,Z,Y,C,B; installato carica barre LNS mini-sprint. Controllo </a:t>
            </a:r>
            <a:r>
              <a:rPr lang="it-IT" sz="1600" dirty="0" smtClean="0"/>
              <a:t>FANUC</a:t>
            </a:r>
          </a:p>
          <a:p>
            <a:pPr>
              <a:buNone/>
            </a:pPr>
            <a:endParaRPr lang="it-IT" sz="1600" dirty="0"/>
          </a:p>
          <a:p>
            <a:r>
              <a:rPr lang="it-IT" sz="1600" dirty="0"/>
              <a:t>Tornio orizzontale Automatico DOOSAN PUMA 240M, dotato di Torretta motorizzata e assi</a:t>
            </a:r>
          </a:p>
          <a:p>
            <a:pPr>
              <a:buNone/>
            </a:pPr>
            <a:r>
              <a:rPr lang="it-IT" sz="1600" dirty="0"/>
              <a:t>X,Z,</a:t>
            </a:r>
            <a:r>
              <a:rPr lang="it-IT" sz="1600" dirty="0" err="1"/>
              <a:t>C.Max</a:t>
            </a:r>
            <a:r>
              <a:rPr lang="it-IT" sz="1600" dirty="0"/>
              <a:t> Ø tornibile 300mm. Controllo </a:t>
            </a:r>
            <a:r>
              <a:rPr lang="it-IT" sz="1600" dirty="0" smtClean="0"/>
              <a:t>FANUC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/>
          </a:p>
        </p:txBody>
      </p:sp>
      <p:pic>
        <p:nvPicPr>
          <p:cNvPr id="4" name="Segnaposto contenuto 3" descr="logo in-f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065912"/>
            <a:ext cx="3744416" cy="79208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99592" y="62068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5400" dirty="0"/>
          </a:p>
        </p:txBody>
      </p:sp>
      <p:sp>
        <p:nvSpPr>
          <p:cNvPr id="9" name="Rettangolo 8"/>
          <p:cNvSpPr/>
          <p:nvPr/>
        </p:nvSpPr>
        <p:spPr>
          <a:xfrm>
            <a:off x="1979712" y="188640"/>
            <a:ext cx="5467009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Parco macchine</a:t>
            </a:r>
          </a:p>
        </p:txBody>
      </p:sp>
      <p:pic>
        <p:nvPicPr>
          <p:cNvPr id="10" name="Immagine 9" descr="wt150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437112"/>
            <a:ext cx="2808312" cy="1440160"/>
          </a:xfrm>
          <a:prstGeom prst="rect">
            <a:avLst/>
          </a:prstGeom>
        </p:spPr>
      </p:pic>
      <p:pic>
        <p:nvPicPr>
          <p:cNvPr id="11" name="Immagine 10" descr="nakamura-wt15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365104"/>
            <a:ext cx="2520280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 anchor="b">
            <a:normAutofit fontScale="90000"/>
          </a:bodyPr>
          <a:lstStyle/>
          <a:p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3312368" cy="4248472"/>
          </a:xfrm>
        </p:spPr>
        <p:txBody>
          <a:bodyPr>
            <a:normAutofit/>
          </a:bodyPr>
          <a:lstStyle/>
          <a:p>
            <a:r>
              <a:rPr lang="it-IT" sz="1600" dirty="0"/>
              <a:t>Tornio orizzontale Automatico DOOSAN LINX 220, due assi, ideale per riprese e costruzioni di</a:t>
            </a:r>
          </a:p>
          <a:p>
            <a:pPr>
              <a:buNone/>
            </a:pPr>
            <a:r>
              <a:rPr lang="it-IT" sz="1600" dirty="0"/>
              <a:t>minuteria. Controllo </a:t>
            </a:r>
            <a:r>
              <a:rPr lang="it-IT" sz="1600" dirty="0" smtClean="0"/>
              <a:t>FANUC</a:t>
            </a:r>
          </a:p>
          <a:p>
            <a:pPr>
              <a:buNone/>
            </a:pPr>
            <a:endParaRPr lang="it-IT" sz="1600" dirty="0"/>
          </a:p>
          <a:p>
            <a:r>
              <a:rPr lang="it-IT" sz="1600" dirty="0"/>
              <a:t>Centro di lavoro Verticale </a:t>
            </a:r>
            <a:r>
              <a:rPr lang="it-IT" sz="1600" dirty="0" err="1"/>
              <a:t>Awea</a:t>
            </a:r>
            <a:r>
              <a:rPr lang="it-IT" sz="1600" dirty="0"/>
              <a:t> BM 850, con 4° e 5° asse aggiuntivo. Controllo </a:t>
            </a:r>
            <a:r>
              <a:rPr lang="it-IT" sz="1600" dirty="0" err="1"/>
              <a:t>Selca</a:t>
            </a:r>
            <a:r>
              <a:rPr lang="it-IT" sz="1600" dirty="0" smtClean="0"/>
              <a:t>.</a:t>
            </a:r>
          </a:p>
          <a:p>
            <a:pPr>
              <a:buNone/>
            </a:pPr>
            <a:endParaRPr lang="it-IT" sz="1600" dirty="0"/>
          </a:p>
          <a:p>
            <a:r>
              <a:rPr lang="it-IT" sz="1600" dirty="0"/>
              <a:t>Alesatrice </a:t>
            </a:r>
            <a:r>
              <a:rPr lang="it-IT" sz="1600" dirty="0" err="1" smtClean="0"/>
              <a:t>Sunnen</a:t>
            </a:r>
            <a:endParaRPr lang="it-IT" sz="1600" dirty="0" smtClean="0"/>
          </a:p>
          <a:p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1979712" y="188640"/>
            <a:ext cx="546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Parco Macchine</a:t>
            </a:r>
          </a:p>
        </p:txBody>
      </p:sp>
      <p:pic>
        <p:nvPicPr>
          <p:cNvPr id="6" name="Immagine 5" descr="IMG_5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392488" cy="3312368"/>
          </a:xfrm>
          <a:prstGeom prst="rect">
            <a:avLst/>
          </a:prstGeom>
        </p:spPr>
      </p:pic>
      <p:pic>
        <p:nvPicPr>
          <p:cNvPr id="9" name="Segnaposto contenuto 3" descr="logo in-f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6065912"/>
            <a:ext cx="3744416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/>
              <a:t>Nella sala metrologica climatizzata sono collocati:</a:t>
            </a:r>
          </a:p>
          <a:p>
            <a:r>
              <a:rPr lang="it-IT" sz="1800" dirty="0"/>
              <a:t>-CMC </a:t>
            </a:r>
            <a:r>
              <a:rPr lang="it-IT" sz="1800" dirty="0" err="1"/>
              <a:t>Brawn</a:t>
            </a:r>
            <a:r>
              <a:rPr lang="it-IT" sz="1800" dirty="0"/>
              <a:t> e </a:t>
            </a:r>
            <a:r>
              <a:rPr lang="it-IT" sz="1800" dirty="0" err="1"/>
              <a:t>Sharpe</a:t>
            </a:r>
            <a:r>
              <a:rPr lang="it-IT" sz="1800" dirty="0"/>
              <a:t> (dea Mistral) per misurazioni tridimensionali,</a:t>
            </a:r>
          </a:p>
          <a:p>
            <a:r>
              <a:rPr lang="it-IT" sz="1800" dirty="0"/>
              <a:t>- Proiettore di Profili </a:t>
            </a:r>
            <a:r>
              <a:rPr lang="it-IT" sz="1800" dirty="0" err="1"/>
              <a:t>Mitutoyo</a:t>
            </a:r>
            <a:r>
              <a:rPr lang="it-IT" sz="1800" dirty="0"/>
              <a:t> PH414</a:t>
            </a:r>
          </a:p>
          <a:p>
            <a:r>
              <a:rPr lang="it-IT" sz="1800" dirty="0" err="1"/>
              <a:t>-Rugosimetro</a:t>
            </a:r>
            <a:r>
              <a:rPr lang="it-IT" sz="1800" dirty="0"/>
              <a:t> </a:t>
            </a:r>
            <a:r>
              <a:rPr lang="it-IT" sz="1800" dirty="0" err="1"/>
              <a:t>MItutoyo</a:t>
            </a:r>
            <a:endParaRPr lang="it-IT" sz="1800" dirty="0"/>
          </a:p>
          <a:p>
            <a:r>
              <a:rPr lang="it-IT" sz="1800" dirty="0"/>
              <a:t>-Strumenti di Misura (Tamponi Filettati e Lisci, anelli Filettati e Lisci)</a:t>
            </a:r>
          </a:p>
          <a:p>
            <a:r>
              <a:rPr lang="it-IT" sz="1800" dirty="0"/>
              <a:t>-Durometro</a:t>
            </a:r>
          </a:p>
          <a:p>
            <a:pPr>
              <a:buNone/>
            </a:pPr>
            <a:endParaRPr lang="it-IT" sz="18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800" b="1" i="1" dirty="0" smtClean="0"/>
              <a:t>Tutta </a:t>
            </a:r>
            <a:r>
              <a:rPr lang="it-IT" sz="1800" b="1" i="1" dirty="0"/>
              <a:t>la strumentazione di controllo è rigorosamente monitorata e calibrata, </a:t>
            </a:r>
            <a:r>
              <a:rPr lang="it-IT" sz="1800" b="1" i="1" dirty="0" smtClean="0"/>
              <a:t>a scadenza</a:t>
            </a:r>
            <a:r>
              <a:rPr lang="it-IT" sz="1800" b="1" i="1" dirty="0"/>
              <a:t>, come </a:t>
            </a:r>
            <a:r>
              <a:rPr lang="it-IT" sz="1800" b="1" i="1" dirty="0" smtClean="0"/>
              <a:t>da manuale </a:t>
            </a:r>
            <a:r>
              <a:rPr lang="it-IT" sz="1800" b="1" i="1" dirty="0"/>
              <a:t>qualità, da laboratori esterni certificati </a:t>
            </a:r>
            <a:r>
              <a:rPr lang="it-IT" sz="1800" b="1" i="1" dirty="0" err="1"/>
              <a:t>Accredia</a:t>
            </a:r>
            <a:r>
              <a:rPr lang="it-IT" b="1" i="1" dirty="0"/>
              <a:t>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403648" y="188640"/>
            <a:ext cx="6525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Controllo </a:t>
            </a:r>
            <a:r>
              <a:rPr lang="it-IT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Qualita’</a:t>
            </a:r>
            <a:endParaRPr lang="it-IT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Segnaposto contenuto 3" descr="logo in-f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065912"/>
            <a:ext cx="3744416" cy="792088"/>
          </a:xfrm>
          <a:prstGeom prst="rect">
            <a:avLst/>
          </a:prstGeom>
        </p:spPr>
      </p:pic>
      <p:pic>
        <p:nvPicPr>
          <p:cNvPr id="7" name="Immagine 6" descr="DEA Mist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12776"/>
            <a:ext cx="2703443" cy="395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4" name="Segnaposto contenuto 3" descr="logo in-f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065912"/>
            <a:ext cx="3744416" cy="7920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483768" y="188640"/>
            <a:ext cx="3986348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Dove Siamo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948264" cy="38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115616" y="5661248"/>
            <a:ext cx="69127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00B0F0"/>
                </a:solidFill>
              </a:rPr>
              <a:t>Unità Operativa  </a:t>
            </a:r>
            <a:r>
              <a:rPr lang="it-IT" sz="1100" b="1" dirty="0" smtClean="0">
                <a:solidFill>
                  <a:schemeClr val="tx1"/>
                </a:solidFill>
              </a:rPr>
              <a:t>Via S. </a:t>
            </a:r>
            <a:r>
              <a:rPr lang="it-IT" sz="1100" b="1" dirty="0" err="1" smtClean="0">
                <a:solidFill>
                  <a:schemeClr val="tx1"/>
                </a:solidFill>
              </a:rPr>
              <a:t>Donnino</a:t>
            </a:r>
            <a:r>
              <a:rPr lang="it-IT" sz="1100" b="1" dirty="0" smtClean="0">
                <a:solidFill>
                  <a:schemeClr val="tx1"/>
                </a:solidFill>
              </a:rPr>
              <a:t> 6 25050 </a:t>
            </a:r>
            <a:r>
              <a:rPr lang="it-IT" sz="1100" b="1" dirty="0" err="1" smtClean="0">
                <a:solidFill>
                  <a:schemeClr val="tx1"/>
                </a:solidFill>
              </a:rPr>
              <a:t>Sellero</a:t>
            </a:r>
            <a:r>
              <a:rPr lang="it-IT" sz="1100" b="1" dirty="0" smtClean="0">
                <a:solidFill>
                  <a:schemeClr val="tx1"/>
                </a:solidFill>
              </a:rPr>
              <a:t> (</a:t>
            </a:r>
            <a:r>
              <a:rPr lang="it-IT" sz="1100" b="1" dirty="0" err="1" smtClean="0">
                <a:solidFill>
                  <a:schemeClr val="tx1"/>
                </a:solidFill>
              </a:rPr>
              <a:t>Bs</a:t>
            </a:r>
            <a:r>
              <a:rPr lang="it-IT" sz="1100" b="1" dirty="0" smtClean="0">
                <a:solidFill>
                  <a:schemeClr val="tx1"/>
                </a:solidFill>
              </a:rPr>
              <a:t>) Tel. 0364/657344 Fax.0364/1950404 E-mail: infly.srl@libero.it</a:t>
            </a:r>
            <a:endParaRPr lang="it-IT" sz="1100" b="1" dirty="0" smtClean="0">
              <a:solidFill>
                <a:srgbClr val="00B0F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566</Words>
  <Application>Microsoft Office PowerPoint</Application>
  <PresentationFormat>Presentazione su schermo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 </vt:lpstr>
      <vt:lpstr> </vt:lpstr>
      <vt:lpstr>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Caporeparto</dc:creator>
  <cp:lastModifiedBy>Giovanni</cp:lastModifiedBy>
  <cp:revision>11</cp:revision>
  <dcterms:created xsi:type="dcterms:W3CDTF">2016-07-13T12:57:16Z</dcterms:created>
  <dcterms:modified xsi:type="dcterms:W3CDTF">2017-01-20T15:36:50Z</dcterms:modified>
</cp:coreProperties>
</file>